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02137"/>
            <a:ext cx="4919305" cy="64253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Livspace: Transforming Home Design &amp; Renovation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is a leading home design and renovation platform in India, offering a seamless and personalized experience to homeowners. They aim to revolutionize the home improvement process by providing end-to-end solutions, from design to execution.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920746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0040" y="6896219"/>
            <a:ext cx="2701052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Vignesh Gowda</a:t>
            </a:r>
            <a:endParaRPr lang="en-US" sz="22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72857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33425" y="576263"/>
            <a:ext cx="13163550" cy="1309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56"/>
              </a:lnSpc>
              <a:buNone/>
            </a:pPr>
            <a:r>
              <a:rPr lang="en-US" sz="412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Financial Performance and Business Model</a:t>
            </a:r>
            <a:endParaRPr lang="en-US" sz="412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2305050"/>
            <a:ext cx="6424612" cy="39706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3425" y="653760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8"/>
              </a:lnSpc>
              <a:buNone/>
            </a:pPr>
            <a:r>
              <a:rPr lang="en-US" sz="206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Growth</a:t>
            </a:r>
            <a:endParaRPr lang="en-US" sz="2063" dirty="0"/>
          </a:p>
        </p:txBody>
      </p:sp>
      <p:sp>
        <p:nvSpPr>
          <p:cNvPr id="7" name="Text 4"/>
          <p:cNvSpPr/>
          <p:nvPr/>
        </p:nvSpPr>
        <p:spPr>
          <a:xfrm>
            <a:off x="733425" y="6990755"/>
            <a:ext cx="6424612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has experienced significant revenue growth in recent years, fueled by the increasing demand for home renovation services in India.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63" y="2305050"/>
            <a:ext cx="6424612" cy="39706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2363" y="653760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8"/>
              </a:lnSpc>
              <a:buNone/>
            </a:pPr>
            <a:r>
              <a:rPr lang="en-US" sz="206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Funding Rounds</a:t>
            </a:r>
            <a:endParaRPr lang="en-US" sz="2063" dirty="0"/>
          </a:p>
        </p:txBody>
      </p:sp>
      <p:sp>
        <p:nvSpPr>
          <p:cNvPr id="10" name="Text 6"/>
          <p:cNvSpPr/>
          <p:nvPr/>
        </p:nvSpPr>
        <p:spPr>
          <a:xfrm>
            <a:off x="7472363" y="6990755"/>
            <a:ext cx="6424612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has raised substantial funding from leading venture capitalists, demonstrating the company's strong growth potential and market appeal.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59" y="829985"/>
            <a:ext cx="4927163" cy="65696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2955" y="615315"/>
            <a:ext cx="7578090" cy="1398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05"/>
              </a:lnSpc>
              <a:buNone/>
            </a:pPr>
            <a:r>
              <a:rPr lang="en-US" sz="440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Lessons Learned and Key Takeaways</a:t>
            </a:r>
            <a:endParaRPr lang="en-US" sz="4404" dirty="0"/>
          </a:p>
        </p:txBody>
      </p:sp>
      <p:sp>
        <p:nvSpPr>
          <p:cNvPr id="7" name="Shape 3"/>
          <p:cNvSpPr/>
          <p:nvPr/>
        </p:nvSpPr>
        <p:spPr>
          <a:xfrm>
            <a:off x="7829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71669" y="2684502"/>
            <a:ext cx="125849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2"/>
              </a:lnSpc>
              <a:buNone/>
            </a:pPr>
            <a:r>
              <a:rPr lang="en-US" sz="264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42" dirty="0"/>
          </a:p>
        </p:txBody>
      </p:sp>
      <p:sp>
        <p:nvSpPr>
          <p:cNvPr id="9" name="Text 5"/>
          <p:cNvSpPr/>
          <p:nvPr/>
        </p:nvSpPr>
        <p:spPr>
          <a:xfrm>
            <a:off x="1509951" y="2600682"/>
            <a:ext cx="2796421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Centricity</a:t>
            </a:r>
            <a:endParaRPr lang="en-US" sz="2202" dirty="0"/>
          </a:p>
        </p:txBody>
      </p:sp>
      <p:sp>
        <p:nvSpPr>
          <p:cNvPr id="10" name="Text 6"/>
          <p:cNvSpPr/>
          <p:nvPr/>
        </p:nvSpPr>
        <p:spPr>
          <a:xfrm>
            <a:off x="1509951" y="3084433"/>
            <a:ext cx="2950250" cy="2147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9"/>
              </a:lnSpc>
              <a:buNone/>
            </a:pPr>
            <a:r>
              <a:rPr lang="en-US" sz="17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prioritizes customer satisfaction, providing a personalized and seamless experience throughout the renovation journey.</a:t>
            </a:r>
            <a:endParaRPr lang="en-US" sz="1762" dirty="0"/>
          </a:p>
        </p:txBody>
      </p:sp>
      <p:sp>
        <p:nvSpPr>
          <p:cNvPr id="11" name="Shape 7"/>
          <p:cNvSpPr/>
          <p:nvPr/>
        </p:nvSpPr>
        <p:spPr>
          <a:xfrm>
            <a:off x="46839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37390" y="2684502"/>
            <a:ext cx="196215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2"/>
              </a:lnSpc>
              <a:buNone/>
            </a:pPr>
            <a:r>
              <a:rPr lang="en-US" sz="264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42" dirty="0"/>
          </a:p>
        </p:txBody>
      </p:sp>
      <p:sp>
        <p:nvSpPr>
          <p:cNvPr id="13" name="Text 9"/>
          <p:cNvSpPr/>
          <p:nvPr/>
        </p:nvSpPr>
        <p:spPr>
          <a:xfrm>
            <a:off x="5410914" y="2600682"/>
            <a:ext cx="2950250" cy="699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Technology and Innovation</a:t>
            </a:r>
            <a:endParaRPr lang="en-US" sz="2202" dirty="0"/>
          </a:p>
        </p:txBody>
      </p:sp>
      <p:sp>
        <p:nvSpPr>
          <p:cNvPr id="14" name="Text 10"/>
          <p:cNvSpPr/>
          <p:nvPr/>
        </p:nvSpPr>
        <p:spPr>
          <a:xfrm>
            <a:off x="5410914" y="3434001"/>
            <a:ext cx="2950250" cy="2147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9"/>
              </a:lnSpc>
              <a:buNone/>
            </a:pPr>
            <a:r>
              <a:rPr lang="en-US" sz="17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leverages technology to enhance its services, improve efficiency, and provide a competitive edge in the market.</a:t>
            </a:r>
            <a:endParaRPr lang="en-US" sz="1762" dirty="0"/>
          </a:p>
        </p:txBody>
      </p:sp>
      <p:sp>
        <p:nvSpPr>
          <p:cNvPr id="15" name="Shape 11"/>
          <p:cNvSpPr/>
          <p:nvPr/>
        </p:nvSpPr>
        <p:spPr>
          <a:xfrm>
            <a:off x="782955" y="6056709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5712" y="6140529"/>
            <a:ext cx="197644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2"/>
              </a:lnSpc>
              <a:buNone/>
            </a:pPr>
            <a:r>
              <a:rPr lang="en-US" sz="264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42" dirty="0"/>
          </a:p>
        </p:txBody>
      </p:sp>
      <p:sp>
        <p:nvSpPr>
          <p:cNvPr id="17" name="Text 13"/>
          <p:cNvSpPr/>
          <p:nvPr/>
        </p:nvSpPr>
        <p:spPr>
          <a:xfrm>
            <a:off x="1509951" y="6056709"/>
            <a:ext cx="356830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 and Expansion</a:t>
            </a:r>
            <a:endParaRPr lang="en-US" sz="2202" dirty="0"/>
          </a:p>
        </p:txBody>
      </p:sp>
      <p:sp>
        <p:nvSpPr>
          <p:cNvPr id="18" name="Text 14"/>
          <p:cNvSpPr/>
          <p:nvPr/>
        </p:nvSpPr>
        <p:spPr>
          <a:xfrm>
            <a:off x="1509951" y="6540460"/>
            <a:ext cx="6851094" cy="1073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9"/>
              </a:lnSpc>
              <a:buNone/>
            </a:pPr>
            <a:r>
              <a:rPr lang="en-US" sz="17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has demonstrated its ability to scale its operations and expand into new markets, capturing a larger share of the home renovation sector.</a:t>
            </a:r>
            <a:endParaRPr lang="en-US" sz="176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864525"/>
            <a:ext cx="693467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 for Joining Us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we conclude our presentation, we express our sincere gratitude for your time and interest in Livspace. Your support fuels our commitment to transforming home design and renovation experiences.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 and the Six Force Model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Livspace's competitive landscape through the Six Force Model analysis. Gain insights into the forces shaping Livspace's industry and strategy, including suppliers, buyers, substitutes, new entrants, industry competitors, and complementors.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995607"/>
            <a:ext cx="971800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Company Background and History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Founding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was founded in 2015 by Anuj Srivastava and Ramakant Sharma, with a vision to simplify and modernize the home renovation experience.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271361"/>
            <a:ext cx="322171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Growth and Expansion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Since then, Livspace has expanded its operations to multiple cities across India and has become a major player in the home design and renovation market.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Mission and Values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Their mission is to empower homeowners with the tools and resources to create dream homes, fostering a customer-centric approach and a commitment to innovation.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1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2412" y="3255526"/>
            <a:ext cx="10784086" cy="577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49"/>
              </a:lnSpc>
              <a:buNone/>
            </a:pPr>
            <a:r>
              <a:rPr lang="en-US" sz="363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Value Proposition and Target Market</a:t>
            </a:r>
            <a:endParaRPr lang="en-US" sz="3639" dirty="0"/>
          </a:p>
        </p:txBody>
      </p:sp>
      <p:sp>
        <p:nvSpPr>
          <p:cNvPr id="6" name="Shape 3"/>
          <p:cNvSpPr/>
          <p:nvPr/>
        </p:nvSpPr>
        <p:spPr>
          <a:xfrm>
            <a:off x="1202412" y="4318397"/>
            <a:ext cx="415885" cy="41588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358265" y="4387691"/>
            <a:ext cx="104061" cy="277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4"/>
              </a:lnSpc>
              <a:buNone/>
            </a:pPr>
            <a:r>
              <a:rPr lang="en-US" sz="218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184" dirty="0"/>
          </a:p>
        </p:txBody>
      </p:sp>
      <p:sp>
        <p:nvSpPr>
          <p:cNvPr id="8" name="Text 5"/>
          <p:cNvSpPr/>
          <p:nvPr/>
        </p:nvSpPr>
        <p:spPr>
          <a:xfrm>
            <a:off x="1803083" y="4318397"/>
            <a:ext cx="3576995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5"/>
              </a:lnSpc>
              <a:buNone/>
            </a:pPr>
            <a:r>
              <a:rPr lang="en-US" sz="182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Convenience and Transparency</a:t>
            </a:r>
            <a:endParaRPr lang="en-US" sz="1820" dirty="0"/>
          </a:p>
        </p:txBody>
      </p:sp>
      <p:sp>
        <p:nvSpPr>
          <p:cNvPr id="9" name="Text 6"/>
          <p:cNvSpPr/>
          <p:nvPr/>
        </p:nvSpPr>
        <p:spPr>
          <a:xfrm>
            <a:off x="1803083" y="4718090"/>
            <a:ext cx="5419725" cy="887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9"/>
              </a:lnSpc>
              <a:buNone/>
            </a:pPr>
            <a:r>
              <a:rPr lang="en-US" sz="145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offers a user-friendly online platform and a dedicated team of designers and contractors, providing a streamlined and transparent experience.</a:t>
            </a:r>
            <a:endParaRPr lang="en-US" sz="1456" dirty="0"/>
          </a:p>
        </p:txBody>
      </p:sp>
      <p:sp>
        <p:nvSpPr>
          <p:cNvPr id="10" name="Shape 7"/>
          <p:cNvSpPr/>
          <p:nvPr/>
        </p:nvSpPr>
        <p:spPr>
          <a:xfrm>
            <a:off x="7407593" y="4318397"/>
            <a:ext cx="415885" cy="41588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34394" y="4387691"/>
            <a:ext cx="162163" cy="277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4"/>
              </a:lnSpc>
              <a:buNone/>
            </a:pPr>
            <a:r>
              <a:rPr lang="en-US" sz="218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184" dirty="0"/>
          </a:p>
        </p:txBody>
      </p:sp>
      <p:sp>
        <p:nvSpPr>
          <p:cNvPr id="12" name="Text 9"/>
          <p:cNvSpPr/>
          <p:nvPr/>
        </p:nvSpPr>
        <p:spPr>
          <a:xfrm>
            <a:off x="8008263" y="4318397"/>
            <a:ext cx="3460909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5"/>
              </a:lnSpc>
              <a:buNone/>
            </a:pPr>
            <a:r>
              <a:rPr lang="en-US" sz="182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Personalized Design Solutions</a:t>
            </a:r>
            <a:endParaRPr lang="en-US" sz="1820" dirty="0"/>
          </a:p>
        </p:txBody>
      </p:sp>
      <p:sp>
        <p:nvSpPr>
          <p:cNvPr id="13" name="Text 10"/>
          <p:cNvSpPr/>
          <p:nvPr/>
        </p:nvSpPr>
        <p:spPr>
          <a:xfrm>
            <a:off x="8008263" y="4718090"/>
            <a:ext cx="5419725" cy="887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9"/>
              </a:lnSpc>
              <a:buNone/>
            </a:pPr>
            <a:r>
              <a:rPr lang="en-US" sz="145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caters to diverse customer needs and preferences, offering a wide range of design styles and materials, from modern minimalist to traditional Indian aesthetics.</a:t>
            </a:r>
            <a:endParaRPr lang="en-US" sz="1456" dirty="0"/>
          </a:p>
        </p:txBody>
      </p:sp>
      <p:sp>
        <p:nvSpPr>
          <p:cNvPr id="14" name="Shape 11"/>
          <p:cNvSpPr/>
          <p:nvPr/>
        </p:nvSpPr>
        <p:spPr>
          <a:xfrm>
            <a:off x="1202412" y="5998012"/>
            <a:ext cx="415885" cy="41588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328618" y="6067306"/>
            <a:ext cx="163354" cy="277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4"/>
              </a:lnSpc>
              <a:buNone/>
            </a:pPr>
            <a:r>
              <a:rPr lang="en-US" sz="218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184" dirty="0"/>
          </a:p>
        </p:txBody>
      </p:sp>
      <p:sp>
        <p:nvSpPr>
          <p:cNvPr id="16" name="Text 13"/>
          <p:cNvSpPr/>
          <p:nvPr/>
        </p:nvSpPr>
        <p:spPr>
          <a:xfrm>
            <a:off x="1803083" y="5998012"/>
            <a:ext cx="2541270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5"/>
              </a:lnSpc>
              <a:buNone/>
            </a:pPr>
            <a:r>
              <a:rPr lang="en-US" sz="182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Quality and Reliability</a:t>
            </a:r>
            <a:endParaRPr lang="en-US" sz="1820" dirty="0"/>
          </a:p>
        </p:txBody>
      </p:sp>
      <p:sp>
        <p:nvSpPr>
          <p:cNvPr id="17" name="Text 14"/>
          <p:cNvSpPr/>
          <p:nvPr/>
        </p:nvSpPr>
        <p:spPr>
          <a:xfrm>
            <a:off x="1803083" y="6397704"/>
            <a:ext cx="5419725" cy="887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9"/>
              </a:lnSpc>
              <a:buNone/>
            </a:pPr>
            <a:r>
              <a:rPr lang="en-US" sz="145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ensures high-quality materials and craftsmanship, backed by its robust quality control processes and experienced team.</a:t>
            </a:r>
            <a:endParaRPr lang="en-US" sz="1456" dirty="0"/>
          </a:p>
        </p:txBody>
      </p:sp>
      <p:sp>
        <p:nvSpPr>
          <p:cNvPr id="18" name="Shape 15"/>
          <p:cNvSpPr/>
          <p:nvPr/>
        </p:nvSpPr>
        <p:spPr>
          <a:xfrm>
            <a:off x="7407593" y="5998012"/>
            <a:ext cx="415885" cy="41588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32727" y="6067306"/>
            <a:ext cx="165497" cy="277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4"/>
              </a:lnSpc>
              <a:buNone/>
            </a:pPr>
            <a:r>
              <a:rPr lang="en-US" sz="218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184" dirty="0"/>
          </a:p>
        </p:txBody>
      </p:sp>
      <p:sp>
        <p:nvSpPr>
          <p:cNvPr id="20" name="Text 17"/>
          <p:cNvSpPr/>
          <p:nvPr/>
        </p:nvSpPr>
        <p:spPr>
          <a:xfrm>
            <a:off x="8008263" y="5998012"/>
            <a:ext cx="2466499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5"/>
              </a:lnSpc>
              <a:buNone/>
            </a:pPr>
            <a:r>
              <a:rPr lang="en-US" sz="182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End-to-End Solutions</a:t>
            </a:r>
            <a:endParaRPr lang="en-US" sz="1820" dirty="0"/>
          </a:p>
        </p:txBody>
      </p:sp>
      <p:sp>
        <p:nvSpPr>
          <p:cNvPr id="21" name="Text 18"/>
          <p:cNvSpPr/>
          <p:nvPr/>
        </p:nvSpPr>
        <p:spPr>
          <a:xfrm>
            <a:off x="8008263" y="6397704"/>
            <a:ext cx="5419725" cy="887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9"/>
              </a:lnSpc>
              <a:buNone/>
            </a:pPr>
            <a:r>
              <a:rPr lang="en-US" sz="145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provides a complete home renovation package, encompassing design, planning, materials sourcing, and execution.</a:t>
            </a:r>
            <a:endParaRPr lang="en-US" sz="145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7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8670" y="3010257"/>
            <a:ext cx="9876353" cy="6168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57"/>
              </a:lnSpc>
              <a:buNone/>
            </a:pPr>
            <a:r>
              <a:rPr lang="en-US" sz="388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Product and Service Offerings</a:t>
            </a:r>
            <a:endParaRPr lang="en-US" sz="3886" dirty="0"/>
          </a:p>
        </p:txBody>
      </p:sp>
      <p:sp>
        <p:nvSpPr>
          <p:cNvPr id="6" name="Shape 3"/>
          <p:cNvSpPr/>
          <p:nvPr/>
        </p:nvSpPr>
        <p:spPr>
          <a:xfrm>
            <a:off x="788670" y="3923109"/>
            <a:ext cx="6427946" cy="1783794"/>
          </a:xfrm>
          <a:prstGeom prst="roundRect">
            <a:avLst>
              <a:gd name="adj" fmla="val 464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3577" y="4128016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Design &amp; Planning</a:t>
            </a:r>
            <a:endParaRPr lang="en-US" sz="1943" dirty="0"/>
          </a:p>
        </p:txBody>
      </p:sp>
      <p:sp>
        <p:nvSpPr>
          <p:cNvPr id="8" name="Text 5"/>
          <p:cNvSpPr/>
          <p:nvPr/>
        </p:nvSpPr>
        <p:spPr>
          <a:xfrm>
            <a:off x="993577" y="4554736"/>
            <a:ext cx="6018133" cy="631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offers a comprehensive range of design services, from initial consultations to 3D visualization and detailed plans.</a:t>
            </a:r>
            <a:endParaRPr lang="en-US" sz="1554" dirty="0"/>
          </a:p>
        </p:txBody>
      </p:sp>
      <p:sp>
        <p:nvSpPr>
          <p:cNvPr id="9" name="Shape 6"/>
          <p:cNvSpPr/>
          <p:nvPr/>
        </p:nvSpPr>
        <p:spPr>
          <a:xfrm>
            <a:off x="7413903" y="3923109"/>
            <a:ext cx="6427946" cy="1783794"/>
          </a:xfrm>
          <a:prstGeom prst="roundRect">
            <a:avLst>
              <a:gd name="adj" fmla="val 464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18809" y="4128016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Material Sourcing</a:t>
            </a:r>
            <a:endParaRPr lang="en-US" sz="1943" dirty="0"/>
          </a:p>
        </p:txBody>
      </p:sp>
      <p:sp>
        <p:nvSpPr>
          <p:cNvPr id="11" name="Text 8"/>
          <p:cNvSpPr/>
          <p:nvPr/>
        </p:nvSpPr>
        <p:spPr>
          <a:xfrm>
            <a:off x="7618809" y="4554736"/>
            <a:ext cx="6018133" cy="947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partners with leading manufacturers and suppliers, offering a wide selection of high-quality materials for every aspect of the home.</a:t>
            </a:r>
            <a:endParaRPr lang="en-US" sz="1554" dirty="0"/>
          </a:p>
        </p:txBody>
      </p:sp>
      <p:sp>
        <p:nvSpPr>
          <p:cNvPr id="12" name="Shape 9"/>
          <p:cNvSpPr/>
          <p:nvPr/>
        </p:nvSpPr>
        <p:spPr>
          <a:xfrm>
            <a:off x="788670" y="5904190"/>
            <a:ext cx="6427946" cy="1783794"/>
          </a:xfrm>
          <a:prstGeom prst="roundRect">
            <a:avLst>
              <a:gd name="adj" fmla="val 464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3577" y="6109097"/>
            <a:ext cx="3110627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Construction &amp; Execution</a:t>
            </a:r>
            <a:endParaRPr lang="en-US" sz="1943" dirty="0"/>
          </a:p>
        </p:txBody>
      </p:sp>
      <p:sp>
        <p:nvSpPr>
          <p:cNvPr id="14" name="Text 11"/>
          <p:cNvSpPr/>
          <p:nvPr/>
        </p:nvSpPr>
        <p:spPr>
          <a:xfrm>
            <a:off x="993577" y="6535817"/>
            <a:ext cx="6018133" cy="947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manages all aspects of construction, from demolition and rebuilding to finishing touches, with a dedicated team of skilled contractors.</a:t>
            </a:r>
            <a:endParaRPr lang="en-US" sz="1554" dirty="0"/>
          </a:p>
        </p:txBody>
      </p:sp>
      <p:sp>
        <p:nvSpPr>
          <p:cNvPr id="15" name="Shape 12"/>
          <p:cNvSpPr/>
          <p:nvPr/>
        </p:nvSpPr>
        <p:spPr>
          <a:xfrm>
            <a:off x="7413903" y="5904190"/>
            <a:ext cx="6427946" cy="1783794"/>
          </a:xfrm>
          <a:prstGeom prst="roundRect">
            <a:avLst>
              <a:gd name="adj" fmla="val 464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18809" y="6109097"/>
            <a:ext cx="2590443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Management</a:t>
            </a:r>
            <a:endParaRPr lang="en-US" sz="1943" dirty="0"/>
          </a:p>
        </p:txBody>
      </p:sp>
      <p:sp>
        <p:nvSpPr>
          <p:cNvPr id="17" name="Text 14"/>
          <p:cNvSpPr/>
          <p:nvPr/>
        </p:nvSpPr>
        <p:spPr>
          <a:xfrm>
            <a:off x="7618809" y="6535817"/>
            <a:ext cx="6018133" cy="947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provides regular updates and progress reports, ensuring timely completion and seamless communication throughout the project lifecycle.</a:t>
            </a:r>
            <a:endParaRPr lang="en-US" sz="15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1108710" y="712113"/>
            <a:ext cx="10433685" cy="586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19"/>
              </a:lnSpc>
              <a:buNone/>
            </a:pPr>
            <a:r>
              <a:rPr lang="en-US" sz="369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Customer Journey and Experience</a:t>
            </a:r>
            <a:endParaRPr lang="en-US" sz="3695" dirty="0"/>
          </a:p>
        </p:txBody>
      </p:sp>
      <p:sp>
        <p:nvSpPr>
          <p:cNvPr id="5" name="Shape 3"/>
          <p:cNvSpPr/>
          <p:nvPr/>
        </p:nvSpPr>
        <p:spPr>
          <a:xfrm>
            <a:off x="7303651" y="1674138"/>
            <a:ext cx="22860" cy="5331857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6" name="Shape 4"/>
          <p:cNvSpPr/>
          <p:nvPr/>
        </p:nvSpPr>
        <p:spPr>
          <a:xfrm>
            <a:off x="6469797" y="2084903"/>
            <a:ext cx="656987" cy="22860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7" name="Shape 5"/>
          <p:cNvSpPr/>
          <p:nvPr/>
        </p:nvSpPr>
        <p:spPr>
          <a:xfrm>
            <a:off x="7103924" y="1885236"/>
            <a:ext cx="422315" cy="42231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62277" y="1955602"/>
            <a:ext cx="105608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7"/>
              </a:lnSpc>
              <a:buNone/>
            </a:pPr>
            <a:r>
              <a:rPr lang="en-US" sz="22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17" dirty="0"/>
          </a:p>
        </p:txBody>
      </p:sp>
      <p:sp>
        <p:nvSpPr>
          <p:cNvPr id="9" name="Text 7"/>
          <p:cNvSpPr/>
          <p:nvPr/>
        </p:nvSpPr>
        <p:spPr>
          <a:xfrm>
            <a:off x="3936206" y="1861780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Initial Consultation</a:t>
            </a:r>
            <a:endParaRPr lang="en-US" sz="1848" dirty="0"/>
          </a:p>
        </p:txBody>
      </p:sp>
      <p:sp>
        <p:nvSpPr>
          <p:cNvPr id="10" name="Text 8"/>
          <p:cNvSpPr/>
          <p:nvPr/>
        </p:nvSpPr>
        <p:spPr>
          <a:xfrm>
            <a:off x="1108710" y="2267545"/>
            <a:ext cx="5173980" cy="901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share their vision and requirements with Livspace's designers, providing insights into their preferences, budget, and timeline.</a:t>
            </a:r>
            <a:endParaRPr lang="en-US" sz="1478" dirty="0"/>
          </a:p>
        </p:txBody>
      </p:sp>
      <p:sp>
        <p:nvSpPr>
          <p:cNvPr id="11" name="Shape 9"/>
          <p:cNvSpPr/>
          <p:nvPr/>
        </p:nvSpPr>
        <p:spPr>
          <a:xfrm>
            <a:off x="7503378" y="3023354"/>
            <a:ext cx="656987" cy="22860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12" name="Shape 10"/>
          <p:cNvSpPr/>
          <p:nvPr/>
        </p:nvSpPr>
        <p:spPr>
          <a:xfrm>
            <a:off x="7103924" y="2823686"/>
            <a:ext cx="422315" cy="42231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32749" y="2894052"/>
            <a:ext cx="164663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7"/>
              </a:lnSpc>
              <a:buNone/>
            </a:pPr>
            <a:r>
              <a:rPr lang="en-US" sz="22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17" dirty="0"/>
          </a:p>
        </p:txBody>
      </p:sp>
      <p:sp>
        <p:nvSpPr>
          <p:cNvPr id="14" name="Text 12"/>
          <p:cNvSpPr/>
          <p:nvPr/>
        </p:nvSpPr>
        <p:spPr>
          <a:xfrm>
            <a:off x="8347472" y="2800231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Design &amp; Planning</a:t>
            </a:r>
            <a:endParaRPr lang="en-US" sz="1848" dirty="0"/>
          </a:p>
        </p:txBody>
      </p:sp>
      <p:sp>
        <p:nvSpPr>
          <p:cNvPr id="15" name="Text 13"/>
          <p:cNvSpPr/>
          <p:nvPr/>
        </p:nvSpPr>
        <p:spPr>
          <a:xfrm>
            <a:off x="8347472" y="3205996"/>
            <a:ext cx="5174099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Livspace's team creates customized 3D design plans, incorporating the customer's feedback and suggestions.</a:t>
            </a:r>
            <a:endParaRPr lang="en-US" sz="1478" dirty="0"/>
          </a:p>
        </p:txBody>
      </p:sp>
      <p:sp>
        <p:nvSpPr>
          <p:cNvPr id="16" name="Shape 14"/>
          <p:cNvSpPr/>
          <p:nvPr/>
        </p:nvSpPr>
        <p:spPr>
          <a:xfrm>
            <a:off x="6469797" y="3954780"/>
            <a:ext cx="656987" cy="22860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17" name="Shape 15"/>
          <p:cNvSpPr/>
          <p:nvPr/>
        </p:nvSpPr>
        <p:spPr>
          <a:xfrm>
            <a:off x="7103924" y="3755112"/>
            <a:ext cx="422315" cy="42231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32154" y="3825478"/>
            <a:ext cx="165854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7"/>
              </a:lnSpc>
              <a:buNone/>
            </a:pPr>
            <a:r>
              <a:rPr lang="en-US" sz="22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17" dirty="0"/>
          </a:p>
        </p:txBody>
      </p:sp>
      <p:sp>
        <p:nvSpPr>
          <p:cNvPr id="19" name="Text 17"/>
          <p:cNvSpPr/>
          <p:nvPr/>
        </p:nvSpPr>
        <p:spPr>
          <a:xfrm>
            <a:off x="3936206" y="3731657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Material Selection</a:t>
            </a:r>
            <a:endParaRPr lang="en-US" sz="1848" dirty="0"/>
          </a:p>
        </p:txBody>
      </p:sp>
      <p:sp>
        <p:nvSpPr>
          <p:cNvPr id="20" name="Text 18"/>
          <p:cNvSpPr/>
          <p:nvPr/>
        </p:nvSpPr>
        <p:spPr>
          <a:xfrm>
            <a:off x="1108710" y="4137422"/>
            <a:ext cx="5173980" cy="901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explore a wide range of high-quality materials and finishes, selecting the best options based on their style and budget.</a:t>
            </a:r>
            <a:endParaRPr lang="en-US" sz="1478" dirty="0"/>
          </a:p>
        </p:txBody>
      </p:sp>
      <p:sp>
        <p:nvSpPr>
          <p:cNvPr id="21" name="Shape 19"/>
          <p:cNvSpPr/>
          <p:nvPr/>
        </p:nvSpPr>
        <p:spPr>
          <a:xfrm>
            <a:off x="7503378" y="4889659"/>
            <a:ext cx="656987" cy="22860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22" name="Shape 20"/>
          <p:cNvSpPr/>
          <p:nvPr/>
        </p:nvSpPr>
        <p:spPr>
          <a:xfrm>
            <a:off x="7103924" y="4689991"/>
            <a:ext cx="422315" cy="42231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30963" y="4760357"/>
            <a:ext cx="168116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7"/>
              </a:lnSpc>
              <a:buNone/>
            </a:pPr>
            <a:r>
              <a:rPr lang="en-US" sz="22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217" dirty="0"/>
          </a:p>
        </p:txBody>
      </p:sp>
      <p:sp>
        <p:nvSpPr>
          <p:cNvPr id="24" name="Text 22"/>
          <p:cNvSpPr/>
          <p:nvPr/>
        </p:nvSpPr>
        <p:spPr>
          <a:xfrm>
            <a:off x="8347472" y="4666536"/>
            <a:ext cx="2957513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Construction &amp; Execution</a:t>
            </a:r>
            <a:endParaRPr lang="en-US" sz="1848" dirty="0"/>
          </a:p>
        </p:txBody>
      </p:sp>
      <p:sp>
        <p:nvSpPr>
          <p:cNvPr id="25" name="Text 23"/>
          <p:cNvSpPr/>
          <p:nvPr/>
        </p:nvSpPr>
        <p:spPr>
          <a:xfrm>
            <a:off x="8347472" y="5072301"/>
            <a:ext cx="5174099" cy="901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Livspace's experienced contractors manage the construction process, ensuring quality craftsmanship and adherence to the design plans.</a:t>
            </a:r>
            <a:endParaRPr lang="en-US" sz="1478" dirty="0"/>
          </a:p>
        </p:txBody>
      </p:sp>
      <p:sp>
        <p:nvSpPr>
          <p:cNvPr id="26" name="Shape 24"/>
          <p:cNvSpPr/>
          <p:nvPr/>
        </p:nvSpPr>
        <p:spPr>
          <a:xfrm>
            <a:off x="6469797" y="5824657"/>
            <a:ext cx="656987" cy="22860"/>
          </a:xfrm>
          <a:prstGeom prst="roundRect">
            <a:avLst>
              <a:gd name="adj" fmla="val 344892"/>
            </a:avLst>
          </a:prstGeom>
          <a:solidFill>
            <a:srgbClr val="B8C3DF"/>
          </a:solidFill>
          <a:ln/>
        </p:spPr>
      </p:sp>
      <p:sp>
        <p:nvSpPr>
          <p:cNvPr id="27" name="Shape 25"/>
          <p:cNvSpPr/>
          <p:nvPr/>
        </p:nvSpPr>
        <p:spPr>
          <a:xfrm>
            <a:off x="7103924" y="5624989"/>
            <a:ext cx="422315" cy="42231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228106" y="5695355"/>
            <a:ext cx="173950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7"/>
              </a:lnSpc>
              <a:buNone/>
            </a:pPr>
            <a:r>
              <a:rPr lang="en-US" sz="22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217" dirty="0"/>
          </a:p>
        </p:txBody>
      </p:sp>
      <p:sp>
        <p:nvSpPr>
          <p:cNvPr id="29" name="Text 27"/>
          <p:cNvSpPr/>
          <p:nvPr/>
        </p:nvSpPr>
        <p:spPr>
          <a:xfrm>
            <a:off x="2599015" y="5601533"/>
            <a:ext cx="3683675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Completion &amp; Handover</a:t>
            </a:r>
            <a:endParaRPr lang="en-US" sz="1848" dirty="0"/>
          </a:p>
        </p:txBody>
      </p:sp>
      <p:sp>
        <p:nvSpPr>
          <p:cNvPr id="30" name="Text 28"/>
          <p:cNvSpPr/>
          <p:nvPr/>
        </p:nvSpPr>
        <p:spPr>
          <a:xfrm>
            <a:off x="1108710" y="6007298"/>
            <a:ext cx="5173980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completes the project on time and within budget, providing a walkthrough and final inspection.</a:t>
            </a:r>
            <a:endParaRPr lang="en-US" sz="1478" dirty="0"/>
          </a:p>
        </p:txBody>
      </p:sp>
      <p:sp>
        <p:nvSpPr>
          <p:cNvPr id="31" name="Text 29"/>
          <p:cNvSpPr/>
          <p:nvPr/>
        </p:nvSpPr>
        <p:spPr>
          <a:xfrm>
            <a:off x="1108710" y="7217092"/>
            <a:ext cx="12412861" cy="300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5"/>
              </a:lnSpc>
              <a:buNone/>
            </a:pPr>
            <a:r>
              <a:rPr lang="en-US" sz="147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orientation=vertical</a:t>
            </a:r>
            <a:endParaRPr lang="en-US" sz="147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82" y="2445425"/>
            <a:ext cx="5014317" cy="33387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1035" y="822246"/>
            <a:ext cx="7821930" cy="1180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48"/>
              </a:lnSpc>
              <a:buNone/>
            </a:pPr>
            <a:r>
              <a:rPr lang="en-US" sz="3718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Marketing and Branding Strategy</a:t>
            </a:r>
            <a:endParaRPr lang="en-US" sz="371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2285881"/>
            <a:ext cx="472083" cy="472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1035" y="2946797"/>
            <a:ext cx="2360890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4"/>
              </a:lnSpc>
              <a:buNone/>
            </a:pPr>
            <a:r>
              <a:rPr lang="en-US" sz="185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Digital Marketing</a:t>
            </a:r>
            <a:endParaRPr lang="en-US" sz="1859" dirty="0"/>
          </a:p>
        </p:txBody>
      </p:sp>
      <p:sp>
        <p:nvSpPr>
          <p:cNvPr id="9" name="Text 4"/>
          <p:cNvSpPr/>
          <p:nvPr/>
        </p:nvSpPr>
        <p:spPr>
          <a:xfrm>
            <a:off x="661035" y="3355062"/>
            <a:ext cx="3769281" cy="12082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0"/>
              </a:lnSpc>
              <a:buNone/>
            </a:pPr>
            <a:r>
              <a:rPr lang="en-US" sz="14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leverages online platforms like social media, search engine optimization, and paid advertising to reach its target audience.</a:t>
            </a:r>
            <a:endParaRPr lang="en-US" sz="148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565" y="2285881"/>
            <a:ext cx="472083" cy="472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3565" y="2946797"/>
            <a:ext cx="2454235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4"/>
              </a:lnSpc>
              <a:buNone/>
            </a:pPr>
            <a:r>
              <a:rPr lang="en-US" sz="185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Influencer Marketing</a:t>
            </a:r>
            <a:endParaRPr lang="en-US" sz="1859" dirty="0"/>
          </a:p>
        </p:txBody>
      </p:sp>
      <p:sp>
        <p:nvSpPr>
          <p:cNvPr id="12" name="Text 6"/>
          <p:cNvSpPr/>
          <p:nvPr/>
        </p:nvSpPr>
        <p:spPr>
          <a:xfrm>
            <a:off x="4713565" y="3355062"/>
            <a:ext cx="3769400" cy="12082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0"/>
              </a:lnSpc>
              <a:buNone/>
            </a:pPr>
            <a:r>
              <a:rPr lang="en-US" sz="14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collaborates with home design and lifestyle influencers to showcase its products and services to a wider audience.</a:t>
            </a:r>
            <a:endParaRPr lang="en-US" sz="148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" y="5129927"/>
            <a:ext cx="472083" cy="472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1035" y="5790843"/>
            <a:ext cx="2671643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4"/>
              </a:lnSpc>
              <a:buNone/>
            </a:pPr>
            <a:r>
              <a:rPr lang="en-US" sz="185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Experiential Marketing</a:t>
            </a:r>
            <a:endParaRPr lang="en-US" sz="1859" dirty="0"/>
          </a:p>
        </p:txBody>
      </p:sp>
      <p:sp>
        <p:nvSpPr>
          <p:cNvPr id="15" name="Text 8"/>
          <p:cNvSpPr/>
          <p:nvPr/>
        </p:nvSpPr>
        <p:spPr>
          <a:xfrm>
            <a:off x="661035" y="6199108"/>
            <a:ext cx="3769281" cy="12082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0"/>
              </a:lnSpc>
              <a:buNone/>
            </a:pPr>
            <a:r>
              <a:rPr lang="en-US" sz="14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participates in home design exhibitions and events to engage with potential customers and showcase its expertise.</a:t>
            </a:r>
            <a:endParaRPr lang="en-US" sz="1487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565" y="5129927"/>
            <a:ext cx="472083" cy="47208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3565" y="5790843"/>
            <a:ext cx="2682002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4"/>
              </a:lnSpc>
              <a:buNone/>
            </a:pPr>
            <a:r>
              <a:rPr lang="en-US" sz="185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Testimonials</a:t>
            </a:r>
            <a:endParaRPr lang="en-US" sz="1859" dirty="0"/>
          </a:p>
        </p:txBody>
      </p:sp>
      <p:sp>
        <p:nvSpPr>
          <p:cNvPr id="18" name="Text 10"/>
          <p:cNvSpPr/>
          <p:nvPr/>
        </p:nvSpPr>
        <p:spPr>
          <a:xfrm>
            <a:off x="4713565" y="6199108"/>
            <a:ext cx="3769400" cy="12082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0"/>
              </a:lnSpc>
              <a:buNone/>
            </a:pPr>
            <a:r>
              <a:rPr lang="en-US" sz="14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features customer testimonials and positive reviews on its website and social media channels, building trust and credibility.</a:t>
            </a:r>
            <a:endParaRPr lang="en-US" sz="14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76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3257" y="2924175"/>
            <a:ext cx="8487251" cy="569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82"/>
              </a:lnSpc>
              <a:buNone/>
            </a:pPr>
            <a:r>
              <a:rPr lang="en-US" sz="358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Technology and Innovation</a:t>
            </a:r>
            <a:endParaRPr lang="en-US" sz="358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57" y="3766423"/>
            <a:ext cx="3010853" cy="7285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75303" y="4768096"/>
            <a:ext cx="2276594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79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3D Visualization</a:t>
            </a:r>
            <a:endParaRPr lang="en-US" sz="1793" dirty="0"/>
          </a:p>
        </p:txBody>
      </p:sp>
      <p:sp>
        <p:nvSpPr>
          <p:cNvPr id="8" name="Text 4"/>
          <p:cNvSpPr/>
          <p:nvPr/>
        </p:nvSpPr>
        <p:spPr>
          <a:xfrm>
            <a:off x="1475303" y="5161836"/>
            <a:ext cx="264675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5"/>
              </a:lnSpc>
              <a:buNone/>
            </a:pPr>
            <a:r>
              <a:rPr lang="en-US" sz="143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utilizes cutting-edge 3D visualization technology to create immersive and realistic renderings of home designs.</a:t>
            </a:r>
            <a:endParaRPr lang="en-US" sz="143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09" y="3766423"/>
            <a:ext cx="3010972" cy="7285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86156" y="4768096"/>
            <a:ext cx="2276594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79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AI-Powered Design</a:t>
            </a:r>
            <a:endParaRPr lang="en-US" sz="1793" dirty="0"/>
          </a:p>
        </p:txBody>
      </p:sp>
      <p:sp>
        <p:nvSpPr>
          <p:cNvPr id="11" name="Text 6"/>
          <p:cNvSpPr/>
          <p:nvPr/>
        </p:nvSpPr>
        <p:spPr>
          <a:xfrm>
            <a:off x="4486156" y="5161836"/>
            <a:ext cx="2646878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5"/>
              </a:lnSpc>
              <a:buNone/>
            </a:pPr>
            <a:r>
              <a:rPr lang="en-US" sz="143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is integrating artificial intelligence to personalize design suggestions and offer customized solutions.</a:t>
            </a:r>
            <a:endParaRPr lang="en-US" sz="143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3766423"/>
            <a:ext cx="3010972" cy="7285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7128" y="4768096"/>
            <a:ext cx="2646878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79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Online Project Management</a:t>
            </a:r>
            <a:endParaRPr lang="en-US" sz="1793" dirty="0"/>
          </a:p>
        </p:txBody>
      </p:sp>
      <p:sp>
        <p:nvSpPr>
          <p:cNvPr id="14" name="Text 8"/>
          <p:cNvSpPr/>
          <p:nvPr/>
        </p:nvSpPr>
        <p:spPr>
          <a:xfrm>
            <a:off x="7497128" y="5446395"/>
            <a:ext cx="2646878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5"/>
              </a:lnSpc>
              <a:buNone/>
            </a:pPr>
            <a:r>
              <a:rPr lang="en-US" sz="143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Livspace's online platform provides real-time project tracking, communication tools, and progress reports for customers.</a:t>
            </a:r>
            <a:endParaRPr lang="en-US" sz="1434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052" y="3766423"/>
            <a:ext cx="3010972" cy="72854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08099" y="4768096"/>
            <a:ext cx="2646878" cy="569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79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Smart Home Integration</a:t>
            </a:r>
            <a:endParaRPr lang="en-US" sz="1793" dirty="0"/>
          </a:p>
        </p:txBody>
      </p:sp>
      <p:sp>
        <p:nvSpPr>
          <p:cNvPr id="17" name="Text 10"/>
          <p:cNvSpPr/>
          <p:nvPr/>
        </p:nvSpPr>
        <p:spPr>
          <a:xfrm>
            <a:off x="10508099" y="5446395"/>
            <a:ext cx="2646878" cy="14573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5"/>
              </a:lnSpc>
              <a:buNone/>
            </a:pPr>
            <a:r>
              <a:rPr lang="en-US" sz="143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is exploring integration with smart home devices and systems, enhancing the functionality and efficiency of homes.</a:t>
            </a:r>
            <a:endParaRPr lang="en-US" sz="1434" dirty="0"/>
          </a:p>
        </p:txBody>
      </p:sp>
      <p:sp>
        <p:nvSpPr>
          <p:cNvPr id="18" name="Text 11"/>
          <p:cNvSpPr/>
          <p:nvPr/>
        </p:nvSpPr>
        <p:spPr>
          <a:xfrm>
            <a:off x="1293257" y="7290554"/>
            <a:ext cx="12043767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5"/>
              </a:lnSpc>
              <a:buNone/>
            </a:pPr>
            <a:r>
              <a:rPr lang="en-US" sz="143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orientation=vertical</a:t>
            </a:r>
            <a:endParaRPr lang="en-US" sz="14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25" y="1612225"/>
            <a:ext cx="5005149" cy="5005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4013" y="988695"/>
            <a:ext cx="7795974" cy="120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39"/>
              </a:lnSpc>
              <a:buNone/>
            </a:pPr>
            <a:r>
              <a:rPr lang="en-US" sz="379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Livspace's Growth and Expansion Strategy</a:t>
            </a:r>
            <a:endParaRPr lang="en-US" sz="3791" dirty="0"/>
          </a:p>
        </p:txBody>
      </p:sp>
      <p:sp>
        <p:nvSpPr>
          <p:cNvPr id="7" name="Shape 3"/>
          <p:cNvSpPr/>
          <p:nvPr/>
        </p:nvSpPr>
        <p:spPr>
          <a:xfrm>
            <a:off x="674013" y="2481262"/>
            <a:ext cx="7795974" cy="4759643"/>
          </a:xfrm>
          <a:prstGeom prst="roundRect">
            <a:avLst>
              <a:gd name="adj" fmla="val 1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81633" y="2488883"/>
            <a:ext cx="7780734" cy="14787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874157" y="2611993"/>
            <a:ext cx="350150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Expansion to New Cities</a:t>
            </a:r>
            <a:endParaRPr lang="en-US" sz="1516" dirty="0"/>
          </a:p>
        </p:txBody>
      </p:sp>
      <p:sp>
        <p:nvSpPr>
          <p:cNvPr id="10" name="Text 6"/>
          <p:cNvSpPr/>
          <p:nvPr/>
        </p:nvSpPr>
        <p:spPr>
          <a:xfrm>
            <a:off x="4768334" y="2611993"/>
            <a:ext cx="3501509" cy="123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continues to expand its operations to new cities across India, targeting areas with growing demand for home renovation services.</a:t>
            </a:r>
            <a:endParaRPr lang="en-US" sz="1516" dirty="0"/>
          </a:p>
        </p:txBody>
      </p:sp>
      <p:sp>
        <p:nvSpPr>
          <p:cNvPr id="11" name="Shape 7"/>
          <p:cNvSpPr/>
          <p:nvPr/>
        </p:nvSpPr>
        <p:spPr>
          <a:xfrm>
            <a:off x="681633" y="3967639"/>
            <a:ext cx="7780734" cy="14787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74157" y="4090749"/>
            <a:ext cx="350150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Diversification of Service Offerings</a:t>
            </a:r>
            <a:endParaRPr lang="en-US" sz="1516" dirty="0"/>
          </a:p>
        </p:txBody>
      </p:sp>
      <p:sp>
        <p:nvSpPr>
          <p:cNvPr id="13" name="Text 9"/>
          <p:cNvSpPr/>
          <p:nvPr/>
        </p:nvSpPr>
        <p:spPr>
          <a:xfrm>
            <a:off x="4768334" y="4090749"/>
            <a:ext cx="3501509" cy="123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is expanding its product and service portfolio to include new categories, such as furniture, décor, and smart home solutions.</a:t>
            </a:r>
            <a:endParaRPr lang="en-US" sz="1516" dirty="0"/>
          </a:p>
        </p:txBody>
      </p:sp>
      <p:sp>
        <p:nvSpPr>
          <p:cNvPr id="14" name="Shape 10"/>
          <p:cNvSpPr/>
          <p:nvPr/>
        </p:nvSpPr>
        <p:spPr>
          <a:xfrm>
            <a:off x="681633" y="5446395"/>
            <a:ext cx="7780734" cy="17868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74157" y="5569506"/>
            <a:ext cx="350150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Partnerships and Collaborations</a:t>
            </a:r>
            <a:endParaRPr lang="en-US" sz="1516" dirty="0"/>
          </a:p>
        </p:txBody>
      </p:sp>
      <p:sp>
        <p:nvSpPr>
          <p:cNvPr id="16" name="Text 12"/>
          <p:cNvSpPr/>
          <p:nvPr/>
        </p:nvSpPr>
        <p:spPr>
          <a:xfrm>
            <a:off x="4768334" y="5569506"/>
            <a:ext cx="3501509" cy="1540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Livspace is forging strategic partnerships with real estate developers, interior design firms, and other industry players to reach a wider audience.</a:t>
            </a:r>
            <a:endParaRPr lang="en-US" sz="151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2024-08-05T05:07:50Z</dcterms:created>
  <dcterms:modified xsi:type="dcterms:W3CDTF">2024-08-05T05:07:50Z</dcterms:modified>
</cp:coreProperties>
</file>